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3" r:id="rId6"/>
    <p:sldId id="286" r:id="rId7"/>
    <p:sldId id="259" r:id="rId8"/>
    <p:sldId id="273" r:id="rId9"/>
    <p:sldId id="270" r:id="rId10"/>
    <p:sldId id="263" r:id="rId11"/>
    <p:sldId id="264" r:id="rId12"/>
    <p:sldId id="268" r:id="rId13"/>
    <p:sldId id="275" r:id="rId14"/>
    <p:sldId id="280" r:id="rId15"/>
    <p:sldId id="276" r:id="rId16"/>
    <p:sldId id="278" r:id="rId17"/>
    <p:sldId id="282" r:id="rId18"/>
    <p:sldId id="288" r:id="rId19"/>
    <p:sldId id="28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CC"/>
    <a:srgbClr val="373BF1"/>
    <a:srgbClr val="CCFFCC"/>
    <a:srgbClr val="4B2EFA"/>
    <a:srgbClr val="3333CC"/>
    <a:srgbClr val="FFFF99"/>
    <a:srgbClr val="CCECFF"/>
    <a:srgbClr val="99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99" d="100"/>
          <a:sy n="99" d="100"/>
        </p:scale>
        <p:origin x="78" y="5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4;&#1086;&#1103;\&#1044;&#1054;&#1050;&#1051;&#1040;&#1044;%20&#1087;&#1086;%20&#1086;&#1073;&#1088;&#1072;&#1097;%20&#1079;&#1072;%202014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esktop\&#1044;&#1054;&#1050;&#1051;&#1040;&#1044;%20&#1087;&#1086;%20&#1086;&#1073;&#1088;&#1072;&#1097;%20&#1079;&#1072;%202014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Лист1!$B$101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</c:spPr>
          </c:dPt>
          <c:dLbls>
            <c:dLbl>
              <c:idx val="0"/>
              <c:layout>
                <c:manualLayout>
                  <c:x val="1.0346756658404961E-2"/>
                  <c:y val="-7.176106165687832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6935133168099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346756658404961E-2"/>
                  <c:y val="-7.1761061656877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1971170296932196E-3"/>
                  <c:y val="-2.3920353885626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496396287116621E-2"/>
                  <c:y val="-7.1761061656878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7481981435583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3795675544539959E-2"/>
                  <c:y val="-9.5681415542504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Лист1!$A$102:$A$110</c:f>
              <c:numCache>
                <c:formatCode>General</c:formatCode>
                <c:ptCount val="9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2007</c:v>
                </c:pt>
                <c:pt idx="7">
                  <c:v>2006</c:v>
                </c:pt>
                <c:pt idx="8">
                  <c:v>2004</c:v>
                </c:pt>
              </c:numCache>
            </c:numRef>
          </c:cat>
          <c:val>
            <c:numRef>
              <c:f>Лист1!$B$102:$B$110</c:f>
              <c:numCache>
                <c:formatCode>General</c:formatCode>
                <c:ptCount val="9"/>
                <c:pt idx="0">
                  <c:v>780</c:v>
                </c:pt>
                <c:pt idx="1">
                  <c:v>1071</c:v>
                </c:pt>
                <c:pt idx="2">
                  <c:v>1612</c:v>
                </c:pt>
                <c:pt idx="3">
                  <c:v>1187</c:v>
                </c:pt>
                <c:pt idx="4">
                  <c:v>1285</c:v>
                </c:pt>
                <c:pt idx="5">
                  <c:v>1114</c:v>
                </c:pt>
                <c:pt idx="6">
                  <c:v>854</c:v>
                </c:pt>
                <c:pt idx="7">
                  <c:v>972</c:v>
                </c:pt>
                <c:pt idx="8">
                  <c:v>992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8349376"/>
        <c:axId val="368350160"/>
        <c:axId val="0"/>
      </c:bar3DChart>
      <c:catAx>
        <c:axId val="36834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68350160"/>
        <c:crosses val="autoZero"/>
        <c:auto val="1"/>
        <c:lblAlgn val="ctr"/>
        <c:lblOffset val="100"/>
        <c:noMultiLvlLbl val="0"/>
      </c:catAx>
      <c:valAx>
        <c:axId val="368350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368349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D60093"/>
              </a:solidFill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Лист1!$A$55</c:f>
              <c:strCache>
                <c:ptCount val="1"/>
                <c:pt idx="0">
                  <c:v>коллективные</c:v>
                </c:pt>
              </c:strCache>
            </c:strRef>
          </c:tx>
          <c:spPr>
            <a:solidFill>
              <a:srgbClr val="CC00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Лист1!$B$54:$D$54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Лист1!$B$55:$D$55</c:f>
              <c:numCache>
                <c:formatCode>General</c:formatCode>
                <c:ptCount val="3"/>
                <c:pt idx="0">
                  <c:v>126</c:v>
                </c:pt>
                <c:pt idx="1">
                  <c:v>110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71388760"/>
        <c:axId val="371390328"/>
        <c:axId val="371340944"/>
      </c:bar3DChart>
      <c:catAx>
        <c:axId val="37138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71390328"/>
        <c:crosses val="autoZero"/>
        <c:auto val="1"/>
        <c:lblAlgn val="ctr"/>
        <c:lblOffset val="100"/>
        <c:noMultiLvlLbl val="0"/>
      </c:catAx>
      <c:valAx>
        <c:axId val="371390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71388760"/>
        <c:crosses val="autoZero"/>
        <c:crossBetween val="between"/>
      </c:valAx>
      <c:serAx>
        <c:axId val="371340944"/>
        <c:scaling>
          <c:orientation val="minMax"/>
        </c:scaling>
        <c:delete val="1"/>
        <c:axPos val="b"/>
        <c:majorTickMark val="out"/>
        <c:minorTickMark val="none"/>
        <c:tickLblPos val="none"/>
        <c:crossAx val="37139032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solidFill>
                  <a:srgbClr val="D60093"/>
                </a:solidFill>
              </a:defRPr>
            </a:pPr>
            <a:r>
              <a:rPr lang="ru-RU" baseline="0" dirty="0" smtClean="0">
                <a:solidFill>
                  <a:srgbClr val="D60093"/>
                </a:solidFill>
              </a:rPr>
              <a:t>Через электронную приемную</a:t>
            </a:r>
            <a:endParaRPr lang="ru-RU" baseline="0" dirty="0">
              <a:solidFill>
                <a:srgbClr val="D60093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Лист1!$A$53</c:f>
              <c:strCache>
                <c:ptCount val="1"/>
                <c:pt idx="0">
                  <c:v>Электронная приемая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6455365807103014E-2"/>
                  <c:y val="-4.5529315558346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85815110870808E-2"/>
                  <c:y val="-5.0321875090803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316264414638681E-2"/>
                  <c:y val="-6.7095833454405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Лист1!$B$52:$D$52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Лист1!$B$53:$D$53</c:f>
              <c:numCache>
                <c:formatCode>General</c:formatCode>
                <c:ptCount val="3"/>
                <c:pt idx="0">
                  <c:v>60</c:v>
                </c:pt>
                <c:pt idx="1">
                  <c:v>192</c:v>
                </c:pt>
                <c:pt idx="2">
                  <c:v>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8442200"/>
        <c:axId val="368440632"/>
        <c:axId val="371341792"/>
      </c:bar3DChart>
      <c:catAx>
        <c:axId val="368442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68440632"/>
        <c:crosses val="autoZero"/>
        <c:auto val="1"/>
        <c:lblAlgn val="ctr"/>
        <c:lblOffset val="100"/>
        <c:noMultiLvlLbl val="0"/>
      </c:catAx>
      <c:valAx>
        <c:axId val="368440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8442200"/>
        <c:crosses val="autoZero"/>
        <c:crossBetween val="between"/>
      </c:valAx>
      <c:serAx>
        <c:axId val="371341792"/>
        <c:scaling>
          <c:orientation val="minMax"/>
        </c:scaling>
        <c:delete val="1"/>
        <c:axPos val="b"/>
        <c:majorTickMark val="out"/>
        <c:minorTickMark val="none"/>
        <c:tickLblPos val="none"/>
        <c:crossAx val="368440632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3823934647877912E-2"/>
          <c:w val="0.99645791065156308"/>
          <c:h val="0.8983771147815704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859421741455342E-2"/>
                  <c:y val="0.23861330054282628"/>
                </c:manualLayout>
              </c:layout>
              <c:spPr/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687526074259523E-3"/>
                  <c:y val="-3.0418244879246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234477683984578E-3"/>
                  <c:y val="-4.6027287967631378E-2"/>
                </c:manualLayout>
              </c:layout>
              <c:spPr/>
              <c:txPr>
                <a:bodyPr/>
                <a:lstStyle/>
                <a:p>
                  <a:pPr>
                    <a:defRPr sz="15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Лист1!$B$3:$D$3</c:f>
              <c:strCache>
                <c:ptCount val="3"/>
                <c:pt idx="0">
                  <c:v>число жителей ГО</c:v>
                </c:pt>
                <c:pt idx="1">
                  <c:v>число обращений</c:v>
                </c:pt>
                <c:pt idx="2">
                  <c:v>процент обратившихся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46572</c:v>
                </c:pt>
                <c:pt idx="1">
                  <c:v>1612</c:v>
                </c:pt>
                <c:pt idx="2" formatCode="0.0">
                  <c:v>3.4613072232242548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1162138588409545E-2"/>
                  <c:y val="0.22084422497048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186888769458124E-17"/>
                  <c:y val="-2.281368365943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454885799896433E-3"/>
                  <c:y val="-4.9267093256246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Лист1!$B$3:$D$3</c:f>
              <c:strCache>
                <c:ptCount val="3"/>
                <c:pt idx="0">
                  <c:v>число жителей ГО</c:v>
                </c:pt>
                <c:pt idx="1">
                  <c:v>число обращений</c:v>
                </c:pt>
                <c:pt idx="2">
                  <c:v>процент обратившихся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46443</c:v>
                </c:pt>
                <c:pt idx="1">
                  <c:v>1070</c:v>
                </c:pt>
                <c:pt idx="2" formatCode="0.0">
                  <c:v>2.3038994035699671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B w="0" h="0"/>
            </a:sp3d>
          </c:spPr>
          <c:invertIfNegative val="0"/>
          <c:dLbls>
            <c:dLbl>
              <c:idx val="0"/>
              <c:layout>
                <c:manualLayout>
                  <c:x val="1.1162138588409589E-2"/>
                  <c:y val="0.18784451319328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687526074259523E-3"/>
                  <c:y val="-2.53485373993717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70770278969091E-3"/>
                  <c:y val="-4.2882471550745149E-2"/>
                </c:manualLayout>
              </c:layout>
              <c:spPr/>
              <c:txPr>
                <a:bodyPr/>
                <a:lstStyle/>
                <a:p>
                  <a:pPr>
                    <a:defRPr sz="1500"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Лист1!$B$3:$D$3</c:f>
              <c:strCache>
                <c:ptCount val="3"/>
                <c:pt idx="0">
                  <c:v>число жителей ГО</c:v>
                </c:pt>
                <c:pt idx="1">
                  <c:v>число обращений</c:v>
                </c:pt>
                <c:pt idx="2">
                  <c:v>процент обратившихся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46217</c:v>
                </c:pt>
                <c:pt idx="1">
                  <c:v>780</c:v>
                </c:pt>
                <c:pt idx="2" formatCode="0.0">
                  <c:v>1.6876906765908648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8445120"/>
        <c:axId val="368445904"/>
        <c:axId val="53994000"/>
      </c:bar3DChart>
      <c:catAx>
        <c:axId val="368445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68445904"/>
        <c:crosses val="autoZero"/>
        <c:auto val="1"/>
        <c:lblAlgn val="ctr"/>
        <c:lblOffset val="100"/>
        <c:noMultiLvlLbl val="0"/>
      </c:catAx>
      <c:valAx>
        <c:axId val="368445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68445120"/>
        <c:crosses val="autoZero"/>
        <c:crossBetween val="between"/>
      </c:valAx>
      <c:serAx>
        <c:axId val="53994000"/>
        <c:scaling>
          <c:orientation val="minMax"/>
        </c:scaling>
        <c:delete val="1"/>
        <c:axPos val="b"/>
        <c:majorTickMark val="none"/>
        <c:minorTickMark val="none"/>
        <c:tickLblPos val="none"/>
        <c:crossAx val="368445904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Лист1!$C$125:$D$137</c:f>
              <c:multiLvlStrCache>
                <c:ptCount val="13"/>
                <c:lvl>
                  <c:pt idx="0">
                    <c:v>Байновская</c:v>
                  </c:pt>
                  <c:pt idx="1">
                    <c:v>Барабинская</c:v>
                  </c:pt>
                  <c:pt idx="2">
                    <c:v>Волковская</c:v>
                  </c:pt>
                  <c:pt idx="3">
                    <c:v>Гарашкинская</c:v>
                  </c:pt>
                  <c:pt idx="4">
                    <c:v>Грязновская</c:v>
                  </c:pt>
                  <c:pt idx="5">
                    <c:v>Ильинская</c:v>
                  </c:pt>
                  <c:pt idx="6">
                    <c:v>Каменноозерская</c:v>
                  </c:pt>
                  <c:pt idx="7">
                    <c:v>Коменская</c:v>
                  </c:pt>
                  <c:pt idx="8">
                    <c:v>Кунарская</c:v>
                  </c:pt>
                  <c:pt idx="9">
                    <c:v>Троицкая</c:v>
                  </c:pt>
                  <c:pt idx="10">
                    <c:v>Тыгишская</c:v>
                  </c:pt>
                  <c:pt idx="11">
                    <c:v>Чернокоровская</c:v>
                  </c:pt>
                  <c:pt idx="12">
                    <c:v>Богданович</c:v>
                  </c:pt>
                </c:lvl>
                <c:lvl>
                  <c:pt idx="0">
                    <c:v>30</c:v>
                  </c:pt>
                  <c:pt idx="1">
                    <c:v>8</c:v>
                  </c:pt>
                  <c:pt idx="2">
                    <c:v>9</c:v>
                  </c:pt>
                  <c:pt idx="3">
                    <c:v>4</c:v>
                  </c:pt>
                  <c:pt idx="4">
                    <c:v>15</c:v>
                  </c:pt>
                  <c:pt idx="5">
                    <c:v>4</c:v>
                  </c:pt>
                  <c:pt idx="6">
                    <c:v>7</c:v>
                  </c:pt>
                  <c:pt idx="7">
                    <c:v>12</c:v>
                  </c:pt>
                  <c:pt idx="8">
                    <c:v>11</c:v>
                  </c:pt>
                  <c:pt idx="9">
                    <c:v>19</c:v>
                  </c:pt>
                  <c:pt idx="10">
                    <c:v>8</c:v>
                  </c:pt>
                  <c:pt idx="11">
                    <c:v>3</c:v>
                  </c:pt>
                  <c:pt idx="12">
                    <c:v>654</c:v>
                  </c:pt>
                </c:lvl>
              </c:multiLvlStrCache>
            </c:multiLvlStrRef>
          </c:cat>
          <c:val>
            <c:numRef>
              <c:f>Лист1!$E$125:$E$137</c:f>
              <c:numCache>
                <c:formatCode>0.0</c:formatCode>
                <c:ptCount val="13"/>
                <c:pt idx="0">
                  <c:v>0.58582308142940831</c:v>
                </c:pt>
                <c:pt idx="1">
                  <c:v>0.55096418732782371</c:v>
                </c:pt>
                <c:pt idx="2">
                  <c:v>1.0638297872340425</c:v>
                </c:pt>
                <c:pt idx="3">
                  <c:v>0.43196544276457882</c:v>
                </c:pt>
                <c:pt idx="4">
                  <c:v>0.70159027128157159</c:v>
                </c:pt>
                <c:pt idx="5">
                  <c:v>0.4065040650406504</c:v>
                </c:pt>
                <c:pt idx="6">
                  <c:v>1.0606060606060606</c:v>
                </c:pt>
                <c:pt idx="7">
                  <c:v>0.5961251862891207</c:v>
                </c:pt>
                <c:pt idx="8">
                  <c:v>0.83144368858654571</c:v>
                </c:pt>
                <c:pt idx="9">
                  <c:v>1.0010537407797682</c:v>
                </c:pt>
                <c:pt idx="10">
                  <c:v>0.55983205038488448</c:v>
                </c:pt>
                <c:pt idx="11">
                  <c:v>0.29556650246305421</c:v>
                </c:pt>
                <c:pt idx="12">
                  <c:v>1.4150637211415713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9645824"/>
        <c:axId val="53817352"/>
        <c:axId val="0"/>
      </c:bar3DChart>
      <c:catAx>
        <c:axId val="3696458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53817352"/>
        <c:crosses val="autoZero"/>
        <c:auto val="1"/>
        <c:lblAlgn val="ctr"/>
        <c:lblOffset val="100"/>
        <c:noMultiLvlLbl val="0"/>
      </c:catAx>
      <c:valAx>
        <c:axId val="5381735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369645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79010985344355"/>
          <c:y val="4.3095866852374855E-2"/>
          <c:w val="0.86920989014655647"/>
          <c:h val="0.85942519124050432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explosion val="24"/>
            <c:spPr>
              <a:solidFill>
                <a:srgbClr val="FF99FF"/>
              </a:solidFill>
            </c:spPr>
          </c:dPt>
          <c:dPt>
            <c:idx val="2"/>
            <c:bubble3D val="0"/>
            <c:spPr>
              <a:solidFill>
                <a:srgbClr val="FFFF99"/>
              </a:solidFill>
            </c:spPr>
          </c:dPt>
          <c:dPt>
            <c:idx val="8"/>
            <c:bubble3D val="0"/>
            <c:spPr>
              <a:solidFill>
                <a:srgbClr val="00FF99"/>
              </a:solidFill>
            </c:spPr>
          </c:dPt>
          <c:dLbls>
            <c:dLbl>
              <c:idx val="2"/>
              <c:layout>
                <c:manualLayout>
                  <c:x val="0.17106291723993014"/>
                  <c:y val="-4.19663077279372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174674686347832E-2"/>
                  <c:y val="-1.24667417426708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081274764619291E-2"/>
                  <c:y val="-2.67448541409955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846466641840903"/>
                  <c:y val="-3.87970278388187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3746516758338606"/>
                  <c:y val="-8.42688663818021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0096164308014566E-2"/>
                  <c:y val="-0.122004635383426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2273705488409317E-2"/>
                  <c:y val="-3.66087449991072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1645732504084849"/>
                  <c:y val="5.43312519595003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Лист1!$C$220:$C$229</c:f>
              <c:strCache>
                <c:ptCount val="10"/>
                <c:pt idx="0">
                  <c:v>Жилищно комунальная сфера</c:v>
                </c:pt>
                <c:pt idx="1">
                  <c:v>Экономика</c:v>
                </c:pt>
                <c:pt idx="2">
                  <c:v>Социальная сфера</c:v>
                </c:pt>
                <c:pt idx="3">
                  <c:v>Безопасность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Спорт</c:v>
                </c:pt>
                <c:pt idx="7">
                  <c:v>Здравоохранение</c:v>
                </c:pt>
                <c:pt idx="8">
                  <c:v>Строительство</c:v>
                </c:pt>
                <c:pt idx="9">
                  <c:v>Государство, общество, политика</c:v>
                </c:pt>
              </c:strCache>
            </c:strRef>
          </c:cat>
          <c:val>
            <c:numRef>
              <c:f>Лист1!$D$220:$D$229</c:f>
              <c:numCache>
                <c:formatCode>General</c:formatCode>
                <c:ptCount val="10"/>
                <c:pt idx="0">
                  <c:v>277</c:v>
                </c:pt>
                <c:pt idx="1">
                  <c:v>65</c:v>
                </c:pt>
                <c:pt idx="2">
                  <c:v>34</c:v>
                </c:pt>
                <c:pt idx="3">
                  <c:v>4</c:v>
                </c:pt>
                <c:pt idx="4">
                  <c:v>18</c:v>
                </c:pt>
                <c:pt idx="5">
                  <c:v>6</c:v>
                </c:pt>
                <c:pt idx="6">
                  <c:v>1</c:v>
                </c:pt>
                <c:pt idx="7">
                  <c:v>12</c:v>
                </c:pt>
                <c:pt idx="8">
                  <c:v>32</c:v>
                </c:pt>
                <c:pt idx="9">
                  <c:v>33</c:v>
                </c:pt>
              </c:numCache>
            </c:numRef>
          </c:val>
        </c:ser>
        <c:ser>
          <c:idx val="1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Лист1!$C$220:$C$229</c:f>
              <c:strCache>
                <c:ptCount val="10"/>
                <c:pt idx="0">
                  <c:v>Жилищно комунальная сфера</c:v>
                </c:pt>
                <c:pt idx="1">
                  <c:v>Экономика</c:v>
                </c:pt>
                <c:pt idx="2">
                  <c:v>Социальная сфера</c:v>
                </c:pt>
                <c:pt idx="3">
                  <c:v>Безопасность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Спорт</c:v>
                </c:pt>
                <c:pt idx="7">
                  <c:v>Здравоохранение</c:v>
                </c:pt>
                <c:pt idx="8">
                  <c:v>Строительство</c:v>
                </c:pt>
                <c:pt idx="9">
                  <c:v>Государство, общество, политика</c:v>
                </c:pt>
              </c:strCache>
            </c:strRef>
          </c:cat>
          <c:val>
            <c:numRef>
              <c:f>Лист1!$E$220:$E$229</c:f>
              <c:numCache>
                <c:formatCode>0.00</c:formatCode>
                <c:ptCount val="10"/>
                <c:pt idx="0">
                  <c:v>57.468879668049794</c:v>
                </c:pt>
                <c:pt idx="1">
                  <c:v>13.485477178423237</c:v>
                </c:pt>
                <c:pt idx="2">
                  <c:v>7.0539419087136928</c:v>
                </c:pt>
                <c:pt idx="3">
                  <c:v>0.82987551867219922</c:v>
                </c:pt>
                <c:pt idx="4">
                  <c:v>3.7344398340248963</c:v>
                </c:pt>
                <c:pt idx="5">
                  <c:v>1.2448132780082988</c:v>
                </c:pt>
                <c:pt idx="6">
                  <c:v>0.2074688796680498</c:v>
                </c:pt>
                <c:pt idx="7">
                  <c:v>2.4896265560165975</c:v>
                </c:pt>
                <c:pt idx="8">
                  <c:v>6.6390041493775938</c:v>
                </c:pt>
                <c:pt idx="9">
                  <c:v>6.8464730290456428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Лист1!$A$81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ln>
              <a:solidFill>
                <a:srgbClr val="FF3300"/>
              </a:solidFill>
            </a:ln>
          </c:spPr>
          <c:marker>
            <c:symbol val="circle"/>
            <c:size val="8"/>
            <c:spPr>
              <a:solidFill>
                <a:srgbClr val="FF3300"/>
              </a:solidFill>
              <a:ln w="31750">
                <a:solidFill>
                  <a:srgbClr val="FF3300"/>
                </a:solidFill>
              </a:ln>
            </c:spPr>
          </c:marker>
          <c:dLbls>
            <c:dLbl>
              <c:idx val="0"/>
              <c:layout>
                <c:manualLayout>
                  <c:x val="-6.6312972850637447E-2"/>
                  <c:y val="-3.064812289007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646053599934457E-2"/>
                  <c:y val="-0.14351851851851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393409504979688E-3"/>
                  <c:y val="-0.116392783323970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Лист1!$B$80:$D$80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Лист1!$B$81:$D$81</c:f>
              <c:numCache>
                <c:formatCode>General</c:formatCode>
                <c:ptCount val="3"/>
                <c:pt idx="0">
                  <c:v>95</c:v>
                </c:pt>
                <c:pt idx="1">
                  <c:v>63</c:v>
                </c:pt>
                <c:pt idx="2">
                  <c:v>47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084496"/>
        <c:axId val="54084888"/>
      </c:lineChart>
      <c:catAx>
        <c:axId val="5408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54084888"/>
        <c:crosses val="autoZero"/>
        <c:auto val="1"/>
        <c:lblAlgn val="ctr"/>
        <c:lblOffset val="100"/>
        <c:noMultiLvlLbl val="0"/>
      </c:catAx>
      <c:valAx>
        <c:axId val="54084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54084496"/>
        <c:crosses val="autoZero"/>
        <c:crossBetween val="between"/>
      </c:valAx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shade val="50000"/>
                </a:schemeClr>
              </a:solidFill>
            </a:ln>
          </c:spPr>
          <c:dPt>
            <c:idx val="0"/>
            <c:bubble3D val="0"/>
            <c:spPr>
              <a:solidFill>
                <a:srgbClr val="66CCFF"/>
              </a:solid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00FF99"/>
              </a:solid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FF99FF"/>
              </a:solid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Лист1!$A$259:$A$262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Лист1!$B$259:$B$262</c:f>
              <c:numCache>
                <c:formatCode>General</c:formatCode>
                <c:ptCount val="4"/>
                <c:pt idx="0">
                  <c:v>307</c:v>
                </c:pt>
                <c:pt idx="1">
                  <c:v>307</c:v>
                </c:pt>
                <c:pt idx="2">
                  <c:v>248</c:v>
                </c:pt>
                <c:pt idx="3">
                  <c:v>358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Лист1!$A$36</c:f>
              <c:strCache>
                <c:ptCount val="1"/>
                <c:pt idx="0">
                  <c:v>с нарушением сроков</c:v>
                </c:pt>
              </c:strCache>
            </c:strRef>
          </c:tx>
          <c:spPr>
            <a:solidFill>
              <a:srgbClr val="CC00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Лист1!$B$35:$F$35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 полугодие 2014</c:v>
                </c:pt>
                <c:pt idx="4">
                  <c:v>2 полугодие 2014</c:v>
                </c:pt>
              </c:strCache>
            </c:strRef>
          </c:cat>
          <c:val>
            <c:numRef>
              <c:f>Лист1!$B$36:$F$36</c:f>
              <c:numCache>
                <c:formatCode>0.0</c:formatCode>
                <c:ptCount val="5"/>
                <c:pt idx="0">
                  <c:v>33.438818565400844</c:v>
                </c:pt>
                <c:pt idx="1">
                  <c:v>19.216823785351703</c:v>
                </c:pt>
                <c:pt idx="2">
                  <c:v>4.4917257683215128</c:v>
                </c:pt>
                <c:pt idx="3">
                  <c:v>2.7823240589198037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4086064"/>
        <c:axId val="54086456"/>
        <c:axId val="127504552"/>
      </c:bar3DChart>
      <c:catAx>
        <c:axId val="54086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54086456"/>
        <c:crosses val="autoZero"/>
        <c:auto val="1"/>
        <c:lblAlgn val="ctr"/>
        <c:lblOffset val="100"/>
        <c:noMultiLvlLbl val="0"/>
      </c:catAx>
      <c:valAx>
        <c:axId val="5408645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54086064"/>
        <c:crosses val="autoZero"/>
        <c:crossBetween val="between"/>
      </c:valAx>
      <c:serAx>
        <c:axId val="127504552"/>
        <c:scaling>
          <c:orientation val="minMax"/>
        </c:scaling>
        <c:delete val="1"/>
        <c:axPos val="b"/>
        <c:majorTickMark val="out"/>
        <c:minorTickMark val="none"/>
        <c:tickLblPos val="none"/>
        <c:crossAx val="54086456"/>
        <c:crosses val="autoZero"/>
      </c:serAx>
    </c:plotArea>
    <c:legend>
      <c:legendPos val="b"/>
      <c:legendEntry>
        <c:idx val="0"/>
        <c:txPr>
          <a:bodyPr/>
          <a:lstStyle/>
          <a:p>
            <a:pPr>
              <a:defRPr sz="1500" b="1" i="0" baseline="0"/>
            </a:pPr>
            <a:endParaRPr lang="ru-RU"/>
          </a:p>
        </c:txPr>
      </c:legendEntry>
      <c:layout>
        <c:manualLayout>
          <c:xMode val="edge"/>
          <c:yMode val="edge"/>
          <c:x val="0.31073994433585866"/>
          <c:y val="4.1993112119957765E-2"/>
          <c:w val="0.49422470366288207"/>
          <c:h val="0.1058093570671404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Лист1!$A$38</c:f>
              <c:strCache>
                <c:ptCount val="1"/>
                <c:pt idx="0">
                  <c:v>в установленный законом срок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Лист1!$B$37:$F$37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 полугодие 2014</c:v>
                </c:pt>
                <c:pt idx="4">
                  <c:v>2 полугодие 2014</c:v>
                </c:pt>
              </c:strCache>
            </c:strRef>
          </c:cat>
          <c:val>
            <c:numRef>
              <c:f>Лист1!$B$38:$F$38</c:f>
              <c:numCache>
                <c:formatCode>0.0</c:formatCode>
                <c:ptCount val="5"/>
                <c:pt idx="0">
                  <c:v>66.561181434599149</c:v>
                </c:pt>
                <c:pt idx="1">
                  <c:v>80.783176214648293</c:v>
                </c:pt>
                <c:pt idx="2">
                  <c:v>95.508274231678485</c:v>
                </c:pt>
                <c:pt idx="3">
                  <c:v>97.217675941080202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4087240"/>
        <c:axId val="54087632"/>
        <c:axId val="127505400"/>
      </c:bar3DChart>
      <c:catAx>
        <c:axId val="54087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54087632"/>
        <c:crosses val="autoZero"/>
        <c:auto val="1"/>
        <c:lblAlgn val="ctr"/>
        <c:lblOffset val="100"/>
        <c:noMultiLvlLbl val="0"/>
      </c:catAx>
      <c:valAx>
        <c:axId val="5408763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54087240"/>
        <c:crosses val="autoZero"/>
        <c:crossBetween val="between"/>
      </c:valAx>
      <c:serAx>
        <c:axId val="127505400"/>
        <c:scaling>
          <c:orientation val="minMax"/>
        </c:scaling>
        <c:delete val="1"/>
        <c:axPos val="b"/>
        <c:majorTickMark val="out"/>
        <c:minorTickMark val="none"/>
        <c:tickLblPos val="none"/>
        <c:crossAx val="54087632"/>
        <c:crosses val="autoZero"/>
      </c:serAx>
    </c:plotArea>
    <c:legend>
      <c:legendPos val="b"/>
      <c:legendEntry>
        <c:idx val="0"/>
        <c:txPr>
          <a:bodyPr/>
          <a:lstStyle/>
          <a:p>
            <a:pPr>
              <a:defRPr sz="1500" b="1" i="0" baseline="0"/>
            </a:pPr>
            <a:endParaRPr lang="ru-RU"/>
          </a:p>
        </c:txPr>
      </c:legendEntry>
      <c:layout>
        <c:manualLayout>
          <c:xMode val="edge"/>
          <c:yMode val="edge"/>
          <c:x val="9.2531758530183722E-2"/>
          <c:y val="0.74524063644126703"/>
          <c:w val="0.50382519685039373"/>
          <c:h val="0.1541296184130829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Лист1!$R$168</c:f>
              <c:strCache>
                <c:ptCount val="1"/>
                <c:pt idx="0">
                  <c:v>устные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1.1467080771459791E-2"/>
                  <c:y val="-4.4234466181205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763087918456259E-3"/>
                  <c:y val="-4.423446618120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8289263755369696E-3"/>
                  <c:y val="-4.9763774453855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3.3175849635903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8289263755369696E-3"/>
                  <c:y val="-2.488188722692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381543959228285E-3"/>
                  <c:y val="-3.8705157908554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Лист1!$Q$169:$Q$174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Лист1!$R$169:$R$174</c:f>
              <c:numCache>
                <c:formatCode>General</c:formatCode>
                <c:ptCount val="6"/>
                <c:pt idx="0">
                  <c:v>471</c:v>
                </c:pt>
                <c:pt idx="1">
                  <c:v>398</c:v>
                </c:pt>
                <c:pt idx="2">
                  <c:v>239</c:v>
                </c:pt>
                <c:pt idx="3">
                  <c:v>233</c:v>
                </c:pt>
                <c:pt idx="4">
                  <c:v>225</c:v>
                </c:pt>
                <c:pt idx="5">
                  <c:v>173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8350944"/>
        <c:axId val="368351336"/>
        <c:axId val="0"/>
      </c:bar3DChart>
      <c:catAx>
        <c:axId val="368350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368351336"/>
        <c:crosses val="autoZero"/>
        <c:auto val="1"/>
        <c:lblAlgn val="ctr"/>
        <c:lblOffset val="100"/>
        <c:noMultiLvlLbl val="0"/>
      </c:catAx>
      <c:valAx>
        <c:axId val="368351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68350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письменные обращения</a:t>
            </a:r>
          </a:p>
        </c:rich>
      </c:tx>
      <c:layout>
        <c:manualLayout>
          <c:xMode val="edge"/>
          <c:yMode val="edge"/>
          <c:x val="0.25530081786783365"/>
          <c:y val="1.531008097706766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Лист1!$Q$171:$Q$176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Лист1!$S$171:$S$176</c:f>
              <c:numCache>
                <c:formatCode>General</c:formatCode>
                <c:ptCount val="6"/>
                <c:pt idx="0">
                  <c:v>643</c:v>
                </c:pt>
                <c:pt idx="1">
                  <c:v>887</c:v>
                </c:pt>
                <c:pt idx="2">
                  <c:v>948</c:v>
                </c:pt>
                <c:pt idx="3">
                  <c:v>1379</c:v>
                </c:pt>
                <c:pt idx="4">
                  <c:v>846</c:v>
                </c:pt>
                <c:pt idx="5">
                  <c:v>611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8352120"/>
        <c:axId val="368352512"/>
        <c:axId val="0"/>
      </c:bar3DChart>
      <c:catAx>
        <c:axId val="36835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368352512"/>
        <c:crosses val="autoZero"/>
        <c:auto val="1"/>
        <c:lblAlgn val="ctr"/>
        <c:lblOffset val="100"/>
        <c:noMultiLvlLbl val="0"/>
      </c:catAx>
      <c:valAx>
        <c:axId val="36835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8352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51665156640961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5437483840708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868301840075923E-2"/>
                  <c:y val="-6.2270668039236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841962208091105E-2"/>
                  <c:y val="-9.3406002058854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6955798608217624E-2"/>
                  <c:y val="9.3406002058854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Лист1!$AD$214:$AD$218</c:f>
              <c:strCache>
                <c:ptCount val="5"/>
                <c:pt idx="0">
                  <c:v>Управление образования</c:v>
                </c:pt>
                <c:pt idx="1">
                  <c:v>УМЗ</c:v>
                </c:pt>
                <c:pt idx="2">
                  <c:v>КУМИ</c:v>
                </c:pt>
                <c:pt idx="3">
                  <c:v>Отдел архитектуры</c:v>
                </c:pt>
                <c:pt idx="4">
                  <c:v>Отдел ЖКХ и энергетики</c:v>
                </c:pt>
              </c:strCache>
            </c:strRef>
          </c:cat>
          <c:val>
            <c:numRef>
              <c:f>Лист1!$AE$214:$AE$218</c:f>
              <c:numCache>
                <c:formatCode>General</c:formatCode>
                <c:ptCount val="5"/>
                <c:pt idx="0">
                  <c:v>26</c:v>
                </c:pt>
                <c:pt idx="1">
                  <c:v>94</c:v>
                </c:pt>
                <c:pt idx="2">
                  <c:v>10</c:v>
                </c:pt>
                <c:pt idx="3">
                  <c:v>26</c:v>
                </c:pt>
                <c:pt idx="4">
                  <c:v>199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2966072"/>
        <c:axId val="52970776"/>
        <c:axId val="0"/>
      </c:bar3DChart>
      <c:catAx>
        <c:axId val="529660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52970776"/>
        <c:crosses val="autoZero"/>
        <c:auto val="1"/>
        <c:lblAlgn val="ctr"/>
        <c:lblOffset val="100"/>
        <c:noMultiLvlLbl val="0"/>
      </c:catAx>
      <c:valAx>
        <c:axId val="52970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2966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Лист1!$B$103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7.2382190995622986E-2"/>
                  <c:y val="-1.4087269190632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148335996665049E-2"/>
                  <c:y val="-5.6349076762528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4886489960398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5488648996039803E-2"/>
                  <c:y val="-2.2539630705011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Лист1!$A$104:$A$107</c:f>
              <c:numCache>
                <c:formatCode>General</c:formatCode>
                <c:ptCount val="4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</c:numCache>
            </c:numRef>
          </c:cat>
          <c:val>
            <c:numRef>
              <c:f>Лист1!$B$104:$B$107</c:f>
              <c:numCache>
                <c:formatCode>General</c:formatCode>
                <c:ptCount val="4"/>
                <c:pt idx="0">
                  <c:v>784</c:v>
                </c:pt>
                <c:pt idx="1">
                  <c:v>1071</c:v>
                </c:pt>
                <c:pt idx="2">
                  <c:v>1612</c:v>
                </c:pt>
                <c:pt idx="3">
                  <c:v>1187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2968816"/>
        <c:axId val="52969208"/>
        <c:axId val="0"/>
      </c:bar3DChart>
      <c:catAx>
        <c:axId val="52968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52969208"/>
        <c:crosses val="autoZero"/>
        <c:auto val="1"/>
        <c:lblAlgn val="ctr"/>
        <c:lblOffset val="100"/>
        <c:noMultiLvlLbl val="0"/>
      </c:catAx>
      <c:valAx>
        <c:axId val="52969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2968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CC0099"/>
            </a:solidFill>
          </c:spPr>
          <c:invertIfNegative val="0"/>
          <c:dLbls>
            <c:dLbl>
              <c:idx val="0"/>
              <c:layout>
                <c:manualLayout>
                  <c:x val="3.04333841710190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3611534758492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6704099107926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5056148661889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Лист1!$AH$215:$AH$218</c:f>
              <c:strCache>
                <c:ptCount val="4"/>
                <c:pt idx="0">
                  <c:v>Архивный отдел</c:v>
                </c:pt>
                <c:pt idx="1">
                  <c:v>КУМИ</c:v>
                </c:pt>
                <c:pt idx="2">
                  <c:v>Отдел архитектуры</c:v>
                </c:pt>
                <c:pt idx="3">
                  <c:v>Отдел ЖКХ и энергетики</c:v>
                </c:pt>
              </c:strCache>
            </c:strRef>
          </c:cat>
          <c:val>
            <c:numRef>
              <c:f>Лист1!$AI$215:$AI$218</c:f>
              <c:numCache>
                <c:formatCode>General</c:formatCode>
                <c:ptCount val="4"/>
                <c:pt idx="0">
                  <c:v>474</c:v>
                </c:pt>
                <c:pt idx="1">
                  <c:v>355</c:v>
                </c:pt>
                <c:pt idx="2">
                  <c:v>341</c:v>
                </c:pt>
                <c:pt idx="3">
                  <c:v>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2971952"/>
        <c:axId val="52967640"/>
        <c:axId val="0"/>
      </c:bar3DChart>
      <c:catAx>
        <c:axId val="529719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52967640"/>
        <c:crosses val="autoZero"/>
        <c:auto val="1"/>
        <c:lblAlgn val="ctr"/>
        <c:lblOffset val="100"/>
        <c:noMultiLvlLbl val="0"/>
      </c:catAx>
      <c:valAx>
        <c:axId val="52967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297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Лист1!$C$156</c:f>
              <c:strCache>
                <c:ptCount val="1"/>
                <c:pt idx="0">
                  <c:v>2014</c:v>
                </c:pt>
              </c:strCache>
            </c:strRef>
          </c:tx>
          <c:spPr>
            <a:ln w="63500">
              <a:solidFill>
                <a:srgbClr val="00FF00"/>
              </a:solidFill>
            </a:ln>
          </c:spPr>
          <c:marker>
            <c:symbol val="diamond"/>
            <c:size val="7"/>
            <c:spPr>
              <a:ln>
                <a:solidFill>
                  <a:srgbClr val="00FF00"/>
                </a:solidFill>
              </a:ln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7431883262744569E-2"/>
                  <c:y val="7.0970307096163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431883262744569E-2"/>
                  <c:y val="6.4488254725263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7431883262744569E-2"/>
                  <c:y val="6.124722853981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Лист1!$B$157:$B$160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Лист1!$C$157:$C$160</c:f>
              <c:numCache>
                <c:formatCode>General</c:formatCode>
                <c:ptCount val="4"/>
                <c:pt idx="0">
                  <c:v>127</c:v>
                </c:pt>
                <c:pt idx="1">
                  <c:v>182</c:v>
                </c:pt>
                <c:pt idx="2">
                  <c:v>146</c:v>
                </c:pt>
                <c:pt idx="3">
                  <c:v>156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Лист1!$D$156</c:f>
              <c:strCache>
                <c:ptCount val="1"/>
                <c:pt idx="0">
                  <c:v>2013</c:v>
                </c:pt>
              </c:strCache>
            </c:strRef>
          </c:tx>
          <c:spPr>
            <a:ln w="63500">
              <a:solidFill>
                <a:srgbClr val="CC0099"/>
              </a:solidFill>
            </a:ln>
          </c:spPr>
          <c:marker>
            <c:symbol val="circle"/>
            <c:size val="7"/>
            <c:spPr>
              <a:ln>
                <a:solidFill>
                  <a:srgbClr val="CC0099"/>
                </a:solidFill>
              </a:ln>
            </c:spPr>
          </c:marker>
          <c:dLbls>
            <c:dLbl>
              <c:idx val="0"/>
              <c:layout>
                <c:manualLayout>
                  <c:x val="-6.6277154808970451E-2"/>
                  <c:y val="6.4820523708999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303371188597656E-2"/>
                  <c:y val="-5.8338471338099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037453674952686E-2"/>
                  <c:y val="-5.8338471338099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50561864766285E-2"/>
                  <c:y val="-5.8338471338099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Лист1!$B$157:$B$160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Лист1!$D$157:$D$160</c:f>
              <c:numCache>
                <c:formatCode>General</c:formatCode>
                <c:ptCount val="4"/>
                <c:pt idx="0">
                  <c:v>216</c:v>
                </c:pt>
                <c:pt idx="1">
                  <c:v>218</c:v>
                </c:pt>
                <c:pt idx="2">
                  <c:v>225</c:v>
                </c:pt>
                <c:pt idx="3">
                  <c:v>187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Лист1!$E$156</c:f>
              <c:strCache>
                <c:ptCount val="1"/>
                <c:pt idx="0">
                  <c:v>2012</c:v>
                </c:pt>
              </c:strCache>
            </c:strRef>
          </c:tx>
          <c:spPr>
            <a:ln w="63500">
              <a:solidFill>
                <a:srgbClr val="0000FF"/>
              </a:solidFill>
            </a:ln>
          </c:spPr>
          <c:marker>
            <c:symbol val="circle"/>
            <c:size val="7"/>
            <c:spPr>
              <a:ln>
                <a:solidFill>
                  <a:srgbClr val="0000FF"/>
                </a:solidFill>
              </a:ln>
            </c:spPr>
          </c:marker>
          <c:dLbls>
            <c:dLbl>
              <c:idx val="0"/>
              <c:layout>
                <c:manualLayout>
                  <c:x val="-7.8112361024858079E-2"/>
                  <c:y val="-5.509744515264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947567240745624E-2"/>
                  <c:y val="3.2410261854499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Лист1!$B$157:$B$160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Лист1!$E$157:$E$160</c:f>
              <c:numCache>
                <c:formatCode>General</c:formatCode>
                <c:ptCount val="4"/>
                <c:pt idx="0">
                  <c:v>248</c:v>
                </c:pt>
                <c:pt idx="1">
                  <c:v>425</c:v>
                </c:pt>
                <c:pt idx="2">
                  <c:v>393</c:v>
                </c:pt>
                <c:pt idx="3">
                  <c:v>313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865552"/>
        <c:axId val="54865160"/>
      </c:lineChart>
      <c:catAx>
        <c:axId val="54865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 i="1" baseline="0"/>
            </a:pPr>
            <a:endParaRPr lang="ru-RU"/>
          </a:p>
        </c:txPr>
        <c:crossAx val="54865160"/>
        <c:crosses val="autoZero"/>
        <c:auto val="1"/>
        <c:lblAlgn val="ctr"/>
        <c:lblOffset val="100"/>
        <c:noMultiLvlLbl val="0"/>
      </c:catAx>
      <c:valAx>
        <c:axId val="54865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486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68179510443721"/>
          <c:y val="0.26948392655171144"/>
          <c:w val="0.1237489161933205"/>
          <c:h val="0.392970341803215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33CC"/>
              </a:solidFill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Лист1!$A$57</c:f>
              <c:strCache>
                <c:ptCount val="1"/>
                <c:pt idx="0">
                  <c:v>от граждан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1.3888888888888919E-2"/>
                  <c:y val="-1.851851851851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2482E-3"/>
                  <c:y val="-5.5555555555555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Лист1!$B$56:$D$56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Лист1!$B$57:$D$57</c:f>
              <c:numCache>
                <c:formatCode>General</c:formatCode>
                <c:ptCount val="3"/>
                <c:pt idx="0">
                  <c:v>1247</c:v>
                </c:pt>
                <c:pt idx="1">
                  <c:v>754</c:v>
                </c:pt>
                <c:pt idx="2">
                  <c:v>537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4867512"/>
        <c:axId val="54867120"/>
        <c:axId val="128417672"/>
      </c:bar3DChart>
      <c:catAx>
        <c:axId val="5486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54867120"/>
        <c:crosses val="autoZero"/>
        <c:auto val="1"/>
        <c:lblAlgn val="ctr"/>
        <c:lblOffset val="100"/>
        <c:noMultiLvlLbl val="0"/>
      </c:catAx>
      <c:valAx>
        <c:axId val="54867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4867512"/>
        <c:crosses val="autoZero"/>
        <c:crossBetween val="between"/>
      </c:valAx>
      <c:serAx>
        <c:axId val="128417672"/>
        <c:scaling>
          <c:orientation val="minMax"/>
        </c:scaling>
        <c:delete val="1"/>
        <c:axPos val="b"/>
        <c:majorTickMark val="out"/>
        <c:minorTickMark val="none"/>
        <c:tickLblPos val="none"/>
        <c:crossAx val="54867120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 baseline="0">
              <a:solidFill>
                <a:srgbClr val="0033CC"/>
              </a:solidFill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Лист1!$A$59</c:f>
              <c:strCache>
                <c:ptCount val="1"/>
                <c:pt idx="0">
                  <c:v>от вышестоящих органов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Лист1!$B$58:$D$58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Лист1!$B$59:$D$59</c:f>
              <c:numCache>
                <c:formatCode>General</c:formatCode>
                <c:ptCount val="3"/>
                <c:pt idx="0">
                  <c:v>132</c:v>
                </c:pt>
                <c:pt idx="1">
                  <c:v>92</c:v>
                </c:pt>
                <c:pt idx="2">
                  <c:v>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71387192"/>
        <c:axId val="371387976"/>
        <c:axId val="128418944"/>
      </c:bar3DChart>
      <c:catAx>
        <c:axId val="37138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371387976"/>
        <c:crosses val="autoZero"/>
        <c:auto val="1"/>
        <c:lblAlgn val="ctr"/>
        <c:lblOffset val="100"/>
        <c:noMultiLvlLbl val="0"/>
      </c:catAx>
      <c:valAx>
        <c:axId val="371387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71387192"/>
        <c:crosses val="autoZero"/>
        <c:crossBetween val="between"/>
      </c:valAx>
      <c:serAx>
        <c:axId val="128418944"/>
        <c:scaling>
          <c:orientation val="minMax"/>
        </c:scaling>
        <c:delete val="1"/>
        <c:axPos val="b"/>
        <c:majorTickMark val="out"/>
        <c:minorTickMark val="none"/>
        <c:tickLblPos val="none"/>
        <c:crossAx val="371387976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8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94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7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01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40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52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C7B66-A127-4127-98C4-9522847F6B4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E775-1E3C-4A13-B6AF-E14A4033E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7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460" y="1122361"/>
            <a:ext cx="6244163" cy="5082495"/>
          </a:xfrm>
        </p:spPr>
        <p:txBody>
          <a:bodyPr anchor="t">
            <a:normAutofit/>
          </a:bodyPr>
          <a:lstStyle/>
          <a:p>
            <a:r>
              <a:rPr lang="ru-RU" b="1" dirty="0" smtClean="0">
                <a:solidFill>
                  <a:srgbClr val="373BF1"/>
                </a:solidFill>
              </a:rPr>
              <a:t>Организация работы с обращениями граждан в городском округе Богданович</a:t>
            </a:r>
            <a:endParaRPr lang="ru-RU" b="1" dirty="0">
              <a:solidFill>
                <a:srgbClr val="373BF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4" name="Picture 2" descr="&amp;ncy;&amp;acy;&amp;scy;&amp;iecy;&amp;lcy;&amp;iecy;&amp;ncy;&amp;icy;&amp;yacy; &amp;Scy;&amp;iecy;&amp;rcy;&amp;ocy;&amp;vcy;. &amp;Ncy;&amp;ocy;&amp;vcy;&amp;ocy;&amp;scy;&amp;tcy;&amp;icy;. &amp;Gcy;&amp;acy;&amp;zcy;&amp;iecy;&amp;tcy;&amp;acy; &amp;Gcy;&amp;lcy;&amp;ocy;&amp;bcy;&amp;ucy;&amp;scy; - Part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1596" y="1877568"/>
            <a:ext cx="4562475" cy="2990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02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1318" y="769334"/>
            <a:ext cx="11401167" cy="4523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373BF1"/>
                </a:solidFill>
              </a:rPr>
              <a:t>ОБРАЩЕНИЯ, ПОСТУПИВШИЕ В АДМИНИСТРАЦИЮ В РАЗРЕЗЕ ТЕРРИТОРИЙ</a:t>
            </a:r>
            <a:endParaRPr lang="ru-RU" sz="2400" b="1" dirty="0">
              <a:solidFill>
                <a:srgbClr val="373BF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651118" y="1877456"/>
            <a:ext cx="1970302" cy="1895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Процент количества жалоб от числа жителей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55610" y="1141366"/>
          <a:ext cx="11696904" cy="537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90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196" y="991402"/>
            <a:ext cx="3605348" cy="116396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Рейтинговый анализ тематики обращений 2014 года</a:t>
            </a:r>
            <a:endParaRPr lang="ru-RU" sz="2400" b="1" dirty="0">
              <a:solidFill>
                <a:srgbClr val="00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978332" y="888001"/>
          <a:ext cx="8961121" cy="565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400594" y="3194670"/>
            <a:ext cx="3910149" cy="29448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13656" y="2429692"/>
            <a:ext cx="3492138" cy="40233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ru-RU" sz="2400" b="1" u="sng" dirty="0" smtClean="0">
                <a:solidFill>
                  <a:srgbClr val="373BF1"/>
                </a:solidFill>
              </a:rPr>
              <a:t>В процентном отношении: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Жилищно-коммунальная сфера  57,5%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Экономика 13,5%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Социальная сфера 7,1%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Безопасность 0,8%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Образование 3,7%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Культура 1,2%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Спорт 0,2%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Здравоохранение 2,5%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Строительство 6,6%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/>
              <a:t>Государство, общество, политика 6,9% </a:t>
            </a:r>
            <a:endParaRPr lang="ru-RU" sz="2400" b="1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260081" y="731518"/>
            <a:ext cx="3182982" cy="3875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количественном отношении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0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7278" y="756271"/>
            <a:ext cx="10202778" cy="452388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ПОВТОРНЫЕ ОБРАЩЕНИЯ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83803" y="3317967"/>
            <a:ext cx="10123683" cy="30828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373B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Причины повторных обращений: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373BF1"/>
                </a:solidFill>
              </a:rPr>
              <a:t> не качественно подготовленный ответ </a:t>
            </a:r>
            <a:r>
              <a:rPr lang="ru-RU" sz="1900" dirty="0" smtClean="0">
                <a:solidFill>
                  <a:srgbClr val="373BF1"/>
                </a:solidFill>
              </a:rPr>
              <a:t>(ответы не на все поставленные заявителем вопросы)</a:t>
            </a:r>
            <a:r>
              <a:rPr lang="ru-RU" sz="2400" dirty="0" smtClean="0">
                <a:solidFill>
                  <a:srgbClr val="373BF1"/>
                </a:solidFill>
              </a:rPr>
              <a:t>;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3B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вопросы, рассмотренные на комиссиях администрации;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3B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неудовлетворенность ответом;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373B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иные причины…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373BF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854926" y="1149532"/>
          <a:ext cx="8987246" cy="1854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70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9528" y="991401"/>
            <a:ext cx="10207591" cy="94190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373BF1"/>
                </a:solidFill>
              </a:rPr>
              <a:t>Обращения, зарегистрированные непосредственно в управлениях сельских территорий за 2014 год (количество)</a:t>
            </a:r>
            <a:endParaRPr lang="ru-RU" sz="2400" b="1" dirty="0">
              <a:solidFill>
                <a:srgbClr val="373BF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42307" y="1845945"/>
          <a:ext cx="6233704" cy="4750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5904411" y="2619905"/>
            <a:ext cx="5773783" cy="755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Всего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управлениям – 1220 обращений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65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9529" y="991402"/>
            <a:ext cx="10202778" cy="45238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ЛИЧНЫЙ ПРИЕМ ГРАЖДАН ВЫСШИМИ ДОЛЖНОСТНЫМИ ЛИЦАМИ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24" y="1583977"/>
            <a:ext cx="7312794" cy="387432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397212" y="6054811"/>
            <a:ext cx="6656172" cy="3912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Зарегистрированных на приемах - 221 гражданин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5045562"/>
            <a:ext cx="492443" cy="352019"/>
          </a:xfrm>
          <a:prstGeom prst="rect">
            <a:avLst/>
          </a:prstGeom>
          <a:solidFill>
            <a:srgbClr val="CC00CC"/>
          </a:solidFill>
          <a:ln>
            <a:noFill/>
          </a:ln>
        </p:spPr>
        <p:txBody>
          <a:bodyPr vert="vert270"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6031" y="5045562"/>
            <a:ext cx="492443" cy="352019"/>
          </a:xfrm>
          <a:prstGeom prst="rect">
            <a:avLst/>
          </a:prstGeom>
          <a:solidFill>
            <a:srgbClr val="FF9900"/>
          </a:solidFill>
        </p:spPr>
        <p:txBody>
          <a:bodyPr vert="vert270"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11077" y="3868615"/>
            <a:ext cx="296985" cy="34387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5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761" y="2428316"/>
            <a:ext cx="3657600" cy="1777925"/>
          </a:xfrm>
        </p:spPr>
        <p:txBody>
          <a:bodyPr anchor="t"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ПРЕСС-КОНФЕРЕНЦИИ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ОФИЦИАЛЬНОМ САЙТЕ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06" y="734815"/>
            <a:ext cx="7063108" cy="585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385900" y="1495323"/>
            <a:ext cx="10202778" cy="5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18042" y="5272127"/>
            <a:ext cx="10202778" cy="11038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3058" y="844715"/>
            <a:ext cx="5094618" cy="2862312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Прием граждан в рамках проведения Дней Министерств  в 2014 году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373BF1"/>
                </a:solidFill>
                <a:latin typeface="+mj-lt"/>
                <a:ea typeface="+mj-ea"/>
                <a:cs typeface="+mj-cs"/>
              </a:rPr>
              <a:t>Количество проведенных приемов: 12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03092" y="864973"/>
            <a:ext cx="4999761" cy="2817341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ОБЩЕРОССИЙСКИЙ ДЕНЬ ПРИЕМА ГРАЖДАН </a:t>
            </a:r>
            <a:br>
              <a:rPr lang="ru-RU" sz="20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12 декабря </a:t>
            </a:r>
            <a:br>
              <a:rPr lang="ru-RU" sz="20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(впервые организован в 2013 г.)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b="1" dirty="0" smtClean="0"/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Количество обратившихся: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2013 – 1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2014 - 3 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3074" name="Picture 2" descr="&amp;Ncy;&amp;ocy;&amp;vcy;&amp;ocy;&amp;scy;&amp;tcy;&amp;icy; - &amp;Ocy;&amp;rcy;&amp;iecy;&amp;khcy;&amp;ocy;&amp;vcy;&amp;ocy;-&amp;Zcy;&amp;ucy;&amp;iecy;&amp;vcy;&amp;scy;&amp;kcy;&amp;icy;&amp;jcy; &amp;mcy;&amp;ucy;&amp;ncy;&amp;icy;&amp;tscy;&amp;icy;&amp;pcy;&amp;acy;&amp;lcy;&amp;softcy;&amp;ncy;&amp;ycy;&amp;jcy; &amp;rcy;&amp;acy;&amp;jcy;&amp;ocy;&amp;ncy;. &amp;Ocy;&amp;fcy;&amp;icy;&amp;tscy;&amp;icy;&amp;acy;&amp;lcy;&amp;softcy;&amp;ncy;&amp;ycy;&amp;jcy; 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92588" y="3148129"/>
            <a:ext cx="2006958" cy="1844001"/>
          </a:xfrm>
          <a:prstGeom prst="rect">
            <a:avLst/>
          </a:prstGeom>
          <a:noFill/>
        </p:spPr>
      </p:pic>
      <p:pic>
        <p:nvPicPr>
          <p:cNvPr id="3076" name="Picture 4" descr="&amp;Ncy;&amp;ocy;&amp;vcy;&amp;ocy;&amp;scy;&amp;tcy;&amp;ncy;&amp;acy;&amp;yacy; &amp;lcy;&amp;iecy;&amp;ncy;&amp;tcy;&amp;acy;::&amp;Ncy;&amp;ocy;&amp;vcy;&amp;ocy;&amp;scy;&amp;icy;&amp;bcy;&amp;icy;&amp;rcy;&amp;scy;&amp;kcy;&amp;scy;&amp;tcy;&amp;acy;&amp;t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301" y="3328150"/>
            <a:ext cx="2446613" cy="1533212"/>
          </a:xfrm>
          <a:prstGeom prst="rect">
            <a:avLst/>
          </a:prstGeom>
          <a:noFill/>
        </p:spPr>
      </p:pic>
      <p:sp>
        <p:nvSpPr>
          <p:cNvPr id="14" name="Скругленный прямоугольник 13"/>
          <p:cNvSpPr/>
          <p:nvPr/>
        </p:nvSpPr>
        <p:spPr>
          <a:xfrm>
            <a:off x="3587579" y="3389871"/>
            <a:ext cx="4999761" cy="2817341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Отчетные собрания начальников управлений сельских территорий - 12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b="1" dirty="0" smtClean="0"/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373BF1"/>
                </a:solidFill>
              </a:rPr>
              <a:t>Гражданами поставлено - 68 вопросов</a:t>
            </a:r>
            <a:endParaRPr lang="ru-RU" sz="2000" dirty="0" smtClean="0">
              <a:solidFill>
                <a:srgbClr val="373BF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6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3653" y="785419"/>
            <a:ext cx="10202778" cy="886628"/>
          </a:xfrm>
        </p:spPr>
        <p:txBody>
          <a:bodyPr anchor="t">
            <a:normAutofit/>
          </a:bodyPr>
          <a:lstStyle/>
          <a:p>
            <a:r>
              <a:rPr lang="ru-RU" sz="2400" b="1" dirty="0" smtClean="0"/>
              <a:t>За 2014 год организовано и проведено при работе с обращениями граждан: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41734" y="676562"/>
            <a:ext cx="10202778" cy="10085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914399" y="1933304"/>
            <a:ext cx="3082835" cy="167204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11 обучающих семинаров</a:t>
            </a:r>
            <a:endParaRPr lang="ru-RU" sz="2400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4201885" y="1907178"/>
            <a:ext cx="3204755" cy="17373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разработаны краткие методические материалы для работающих с обращениями граждан </a:t>
            </a:r>
            <a:endParaRPr lang="ru-RU" sz="2000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633063" y="1854927"/>
            <a:ext cx="3378926" cy="17765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Контрольно-методические мероприятия по ведению работы с обращениями граждан управлениями сельских территорий</a:t>
            </a:r>
            <a:endParaRPr lang="ru-RU" sz="2000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923108" y="3862251"/>
            <a:ext cx="3152503" cy="151964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горячая линия</a:t>
            </a:r>
            <a:endParaRPr lang="ru-RU" sz="2800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4271554" y="3884024"/>
            <a:ext cx="3226526" cy="14717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Интернет-сервисы</a:t>
            </a:r>
            <a:endParaRPr lang="ru-RU" sz="2000" dirty="0" smtClean="0"/>
          </a:p>
          <a:p>
            <a:pPr algn="ctr"/>
            <a:r>
              <a:rPr lang="ru-RU" sz="2000" b="1" dirty="0" smtClean="0"/>
              <a:t>«Сообщить о проблеме», «Направить благодарность»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7694023" y="3879669"/>
            <a:ext cx="3291840" cy="14630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вопросы-ответы в газете «Народное слово»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40526" y="5603965"/>
            <a:ext cx="10228217" cy="692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еженедельный и оперативный контроль исполнения</a:t>
            </a: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28456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9529" y="991401"/>
            <a:ext cx="10202778" cy="672641"/>
          </a:xfrm>
        </p:spPr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3366CC"/>
                </a:solidFill>
              </a:rPr>
              <a:t>ИСПОЛНИТЕЛЬСКАЯ ДИСЦИПЛИНА 2011-2014 гг.(в процентах)</a:t>
            </a:r>
            <a:br>
              <a:rPr lang="ru-RU" sz="2400" b="1" dirty="0" smtClean="0">
                <a:solidFill>
                  <a:srgbClr val="3366CC"/>
                </a:solidFill>
              </a:rPr>
            </a:br>
            <a:r>
              <a:rPr lang="ru-RU" sz="2400" b="1" dirty="0" smtClean="0">
                <a:solidFill>
                  <a:srgbClr val="003399"/>
                </a:solidFill>
              </a:rPr>
              <a:t>рассмотрено обращений:</a:t>
            </a:r>
            <a:endParaRPr lang="ru-RU" sz="2400" b="1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27808" y="1960788"/>
          <a:ext cx="5823857" cy="434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125392" y="1924323"/>
          <a:ext cx="5715000" cy="4424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70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73BF1"/>
                </a:solidFill>
              </a:rPr>
              <a:t>Спасибо за внимание!</a:t>
            </a:r>
            <a:endParaRPr lang="ru-RU" dirty="0">
              <a:solidFill>
                <a:srgbClr val="373B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4843" y="785456"/>
            <a:ext cx="11467071" cy="45238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373BF1"/>
                </a:solidFill>
              </a:rPr>
              <a:t>ДИНАМИКА ПОСТУПЛЕНИЯ ОБРАЩЕНИЙ </a:t>
            </a:r>
            <a:r>
              <a:rPr lang="ru-RU" sz="2400" b="1" dirty="0" smtClean="0">
                <a:solidFill>
                  <a:srgbClr val="373BF1"/>
                </a:solidFill>
              </a:rPr>
              <a:t>(жалоб) ГРАЖДАН </a:t>
            </a:r>
            <a:r>
              <a:rPr lang="ru-RU" sz="2400" b="1" dirty="0">
                <a:solidFill>
                  <a:srgbClr val="373BF1"/>
                </a:solidFill>
              </a:rPr>
              <a:t>С </a:t>
            </a:r>
            <a:r>
              <a:rPr lang="ru-RU" sz="2400" b="1" dirty="0" smtClean="0">
                <a:solidFill>
                  <a:srgbClr val="373BF1"/>
                </a:solidFill>
              </a:rPr>
              <a:t>2004 </a:t>
            </a:r>
            <a:r>
              <a:rPr lang="ru-RU" sz="2400" b="1" dirty="0">
                <a:solidFill>
                  <a:srgbClr val="373BF1"/>
                </a:solidFill>
              </a:rPr>
              <a:t>ПО </a:t>
            </a:r>
            <a:r>
              <a:rPr lang="ru-RU" sz="2400" b="1" dirty="0" smtClean="0">
                <a:solidFill>
                  <a:srgbClr val="373BF1"/>
                </a:solidFill>
              </a:rPr>
              <a:t>2014 гг.</a:t>
            </a:r>
            <a:endParaRPr lang="ru-RU" sz="2400" b="1" dirty="0">
              <a:solidFill>
                <a:srgbClr val="373BF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70703" y="1066800"/>
          <a:ext cx="11206254" cy="549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07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4843" y="785456"/>
            <a:ext cx="11467071" cy="45238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373BF1"/>
                </a:solidFill>
              </a:rPr>
              <a:t>ДИНАМИКА </a:t>
            </a:r>
            <a:r>
              <a:rPr lang="ru-RU" sz="2400" b="1" dirty="0" smtClean="0">
                <a:solidFill>
                  <a:srgbClr val="373BF1"/>
                </a:solidFill>
              </a:rPr>
              <a:t>ОБРАЩЕНИЙ ГРАЖДАН С 2009 </a:t>
            </a:r>
            <a:r>
              <a:rPr lang="ru-RU" sz="2400" b="1" dirty="0">
                <a:solidFill>
                  <a:srgbClr val="373BF1"/>
                </a:solidFill>
              </a:rPr>
              <a:t>ПО </a:t>
            </a:r>
            <a:r>
              <a:rPr lang="ru-RU" sz="2400" b="1" dirty="0" smtClean="0">
                <a:solidFill>
                  <a:srgbClr val="373BF1"/>
                </a:solidFill>
              </a:rPr>
              <a:t>2014 гг.</a:t>
            </a:r>
            <a:endParaRPr lang="ru-RU" sz="2400" b="1" dirty="0">
              <a:solidFill>
                <a:srgbClr val="373BF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22432" y="1706913"/>
          <a:ext cx="5172974" cy="4367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720650" y="1658984"/>
            <a:ext cx="2498653" cy="3396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личных приемах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6032937" y="1511957"/>
          <a:ext cx="5775885" cy="448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07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4843" y="785455"/>
            <a:ext cx="11467071" cy="91271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373BF1"/>
                </a:solidFill>
              </a:rPr>
              <a:t>ЗАРЕГИСТРИРОВАННЫХ ОБРАЩЕНИЙ (ЖАЛОБ) ГРАЖДАН </a:t>
            </a:r>
            <a:br>
              <a:rPr lang="ru-RU" sz="2400" b="1" dirty="0" smtClean="0">
                <a:solidFill>
                  <a:srgbClr val="373BF1"/>
                </a:solidFill>
              </a:rPr>
            </a:br>
            <a:r>
              <a:rPr lang="ru-RU" sz="2400" b="1" dirty="0" smtClean="0">
                <a:solidFill>
                  <a:srgbClr val="373BF1"/>
                </a:solidFill>
              </a:rPr>
              <a:t>ВО </a:t>
            </a:r>
            <a:r>
              <a:rPr lang="en-US" sz="2400" b="1" dirty="0" smtClean="0">
                <a:solidFill>
                  <a:srgbClr val="373BF1"/>
                </a:solidFill>
              </a:rPr>
              <a:t>II </a:t>
            </a:r>
            <a:r>
              <a:rPr lang="ru-RU" sz="2400" b="1" dirty="0" smtClean="0">
                <a:solidFill>
                  <a:srgbClr val="373BF1"/>
                </a:solidFill>
              </a:rPr>
              <a:t>ПОЛУГОДИИ 2014 ГОДА (по данных учреждений)</a:t>
            </a:r>
            <a:endParaRPr lang="ru-RU" sz="2400" b="1" dirty="0">
              <a:solidFill>
                <a:srgbClr val="373BF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998617" y="1802675"/>
            <a:ext cx="7968343" cy="41801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поступивших через администрацию, другие организации и непосредственно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640080" y="2207622"/>
          <a:ext cx="10620103" cy="40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7406639" y="6161316"/>
            <a:ext cx="4336869" cy="3831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Примечание: </a:t>
            </a:r>
            <a:r>
              <a:rPr lang="ru-RU" sz="1600" i="1" dirty="0" smtClean="0">
                <a:latin typeface="+mj-lt"/>
                <a:ea typeface="+mj-ea"/>
                <a:cs typeface="+mj-cs"/>
              </a:rPr>
              <a:t>указаны не все отделы</a:t>
            </a:r>
            <a:endParaRPr kumimoji="0" lang="ru-RU" sz="1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07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383" y="785456"/>
            <a:ext cx="11904617" cy="1108658"/>
          </a:xfrm>
        </p:spPr>
        <p:txBody>
          <a:bodyPr anchor="t"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ПРИЧИНЫ СНИЖЕНИЯ с 2013 года </a:t>
            </a:r>
            <a:br>
              <a:rPr lang="ru-RU" sz="3100" b="1" dirty="0" smtClean="0">
                <a:solidFill>
                  <a:srgbClr val="0033CC"/>
                </a:solidFill>
              </a:rPr>
            </a:br>
            <a:r>
              <a:rPr lang="ru-RU" sz="3100" b="1" dirty="0" smtClean="0">
                <a:solidFill>
                  <a:srgbClr val="0033CC"/>
                </a:solidFill>
              </a:rPr>
              <a:t>зарегистрированных обращений граждан </a:t>
            </a:r>
            <a:br>
              <a:rPr lang="ru-RU" sz="3100" b="1" dirty="0" smtClean="0">
                <a:solidFill>
                  <a:srgbClr val="0033CC"/>
                </a:solidFill>
              </a:rPr>
            </a:br>
            <a:r>
              <a:rPr lang="ru-RU" sz="3100" b="1" dirty="0" smtClean="0">
                <a:solidFill>
                  <a:srgbClr val="0033CC"/>
                </a:solidFill>
              </a:rPr>
              <a:t>в аппарате администрации:</a:t>
            </a:r>
            <a:r>
              <a:rPr lang="ru-RU" sz="2400" b="1" dirty="0" smtClean="0">
                <a:solidFill>
                  <a:srgbClr val="0033CC"/>
                </a:solidFill>
              </a:rPr>
              <a:t/>
            </a:r>
            <a:br>
              <a:rPr lang="ru-RU" sz="2400" b="1" dirty="0" smtClean="0">
                <a:solidFill>
                  <a:srgbClr val="0033CC"/>
                </a:solidFill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47816" y="1771135"/>
            <a:ext cx="11467071" cy="4786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36879" y="2090057"/>
            <a:ext cx="7789110" cy="45458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регистрация стандартных заявлений в подразделениях, предоставляющих муниципальные услуги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уменьшение повторных обращений за счет повышения исполнительской дисциплины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непосредственная разъяснительная работа специалиста по работе с обращениями граждан и иных должностных лиц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информационно-разъяснительная работа в СМИ и Интернет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пресс-конференции на сайте ГО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466396" y="2050869"/>
          <a:ext cx="3473056" cy="383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07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4843" y="785456"/>
            <a:ext cx="11467071" cy="821275"/>
          </a:xfrm>
        </p:spPr>
        <p:txBody>
          <a:bodyPr anchor="t">
            <a:norm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В рамках предоставления муниципальных услуг за </a:t>
            </a:r>
            <a:r>
              <a:rPr lang="en-US" sz="2400" b="1" dirty="0" smtClean="0">
                <a:solidFill>
                  <a:srgbClr val="0000FF"/>
                </a:solidFill>
              </a:rPr>
              <a:t>II</a:t>
            </a:r>
            <a:r>
              <a:rPr lang="ru-RU" sz="2400" b="1" dirty="0" smtClean="0">
                <a:solidFill>
                  <a:srgbClr val="0000FF"/>
                </a:solidFill>
              </a:rPr>
              <a:t> полугодие 2014 г.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47816" y="1771135"/>
            <a:ext cx="11467071" cy="34846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406639" y="6161316"/>
            <a:ext cx="4336869" cy="3831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Примечание: </a:t>
            </a:r>
            <a:r>
              <a:rPr lang="ru-RU" sz="1600" i="1" dirty="0" smtClean="0">
                <a:latin typeface="+mj-lt"/>
                <a:ea typeface="+mj-ea"/>
                <a:cs typeface="+mj-cs"/>
              </a:rPr>
              <a:t>указаны не все отделы</a:t>
            </a:r>
            <a:endParaRPr kumimoji="0" lang="ru-RU" sz="1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600891" y="1331088"/>
          <a:ext cx="9250853" cy="495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7114902" y="1676402"/>
            <a:ext cx="4602481" cy="10014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Итого по указанным отделам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1238</a:t>
            </a:r>
            <a:endParaRPr kumimoji="0" lang="ru-RU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07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989" y="843120"/>
            <a:ext cx="3024228" cy="19000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ПИСЬМЕННЫЕ ОБРАЩЕНИЯ</a:t>
            </a:r>
            <a:br>
              <a:rPr lang="ru-RU" sz="2800" b="1" dirty="0" smtClean="0">
                <a:solidFill>
                  <a:srgbClr val="0033CC"/>
                </a:solidFill>
              </a:rPr>
            </a:br>
            <a:r>
              <a:rPr lang="ru-RU" sz="2800" b="1" dirty="0" smtClean="0">
                <a:solidFill>
                  <a:srgbClr val="0033CC"/>
                </a:solidFill>
              </a:rPr>
              <a:t>по кварталам</a:t>
            </a:r>
            <a:br>
              <a:rPr lang="ru-RU" sz="2800" b="1" dirty="0" smtClean="0">
                <a:solidFill>
                  <a:srgbClr val="0033CC"/>
                </a:solidFill>
              </a:rPr>
            </a:br>
            <a:r>
              <a:rPr lang="ru-RU" sz="2800" b="1" dirty="0" smtClean="0">
                <a:solidFill>
                  <a:srgbClr val="0033CC"/>
                </a:solidFill>
              </a:rPr>
              <a:t>2012, 2013, 2014</a:t>
            </a:r>
            <a:br>
              <a:rPr lang="ru-RU" sz="2800" b="1" dirty="0" smtClean="0">
                <a:solidFill>
                  <a:srgbClr val="0033CC"/>
                </a:solidFill>
              </a:rPr>
            </a:b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</a:t>
            </a:r>
            <a:r>
              <a:rPr lang="ru-RU" sz="1600" dirty="0" smtClean="0">
                <a:solidFill>
                  <a:schemeClr val="bg1"/>
                </a:solidFill>
              </a:rPr>
              <a:t>Н</a:t>
            </a:r>
            <a:r>
              <a:rPr lang="ru-RU" dirty="0" smtClean="0">
                <a:solidFill>
                  <a:schemeClr val="bg1"/>
                </a:solidFill>
              </a:rPr>
              <a:t>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91565" y="1400470"/>
            <a:ext cx="899336" cy="4675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2012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710572" y="3015909"/>
            <a:ext cx="899336" cy="4675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421600" y="3899828"/>
            <a:ext cx="899336" cy="4675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2014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3255135" y="788463"/>
          <a:ext cx="8214054" cy="557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09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8228" y="3525597"/>
            <a:ext cx="4101738" cy="452388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FF0000"/>
                </a:solidFill>
              </a:rPr>
              <a:t>ОБРАЩЕНИЯ ПОЛУЧЕНЫ…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36129" y="3673377"/>
          <a:ext cx="4101185" cy="2649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74320" y="667714"/>
          <a:ext cx="4807133" cy="2976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7233675" y="617591"/>
          <a:ext cx="4569588" cy="274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7259799" y="3696788"/>
          <a:ext cx="45751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370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6004" y="810170"/>
            <a:ext cx="10202778" cy="452388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Процент обращений (жалоб) граждан от числа проживающих в ГО, всего 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882"/>
            <a:ext cx="12192000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30"/>
            <a:ext cx="625642" cy="651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770" y="241219"/>
            <a:ext cx="808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АДМИНИСТРАЦИЯ ГОРОДСКОГО ОКРУГА БОГДАНОВИЧ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87383" y="940527"/>
          <a:ext cx="11377748" cy="569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150149" y="2367121"/>
            <a:ext cx="794835" cy="4283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2012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38570" y="1983943"/>
            <a:ext cx="733875" cy="4065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</a:t>
            </a:r>
            <a:endParaRPr kumimoji="0" lang="ru-RU" sz="24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83302" y="1613829"/>
            <a:ext cx="659852" cy="4501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2014</a:t>
            </a:r>
            <a:endParaRPr kumimoji="0" lang="ru-RU" sz="24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0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545</Words>
  <Application>Microsoft Office PowerPoint</Application>
  <PresentationFormat>Широкоэкранный</PresentationFormat>
  <Paragraphs>165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Тема Office</vt:lpstr>
      <vt:lpstr>Организация работы с обращениями граждан в городском округе Богданович</vt:lpstr>
      <vt:lpstr>ДИНАМИКА ПОСТУПЛЕНИЯ ОБРАЩЕНИЙ (жалоб) ГРАЖДАН С 2004 ПО 2014 гг.</vt:lpstr>
      <vt:lpstr>ДИНАМИКА ОБРАЩЕНИЙ ГРАЖДАН С 2009 ПО 2014 гг.</vt:lpstr>
      <vt:lpstr>ЗАРЕГИСТРИРОВАННЫХ ОБРАЩЕНИЙ (ЖАЛОБ) ГРАЖДАН  ВО II ПОЛУГОДИИ 2014 ГОДА (по данных учреждений)</vt:lpstr>
      <vt:lpstr>ПРИЧИНЫ СНИЖЕНИЯ с 2013 года  зарегистрированных обращений граждан  в аппарате администрации:    </vt:lpstr>
      <vt:lpstr>В рамках предоставления муниципальных услуг за II полугодие 2014 г. </vt:lpstr>
      <vt:lpstr>ПИСЬМЕННЫЕ ОБРАЩЕНИЯ по кварталам 2012, 2013, 2014 </vt:lpstr>
      <vt:lpstr>ОБРАЩЕНИЯ ПОЛУЧЕНЫ…</vt:lpstr>
      <vt:lpstr>Процент обращений (жалоб) граждан от числа проживающих в ГО, всего </vt:lpstr>
      <vt:lpstr>ОБРАЩЕНИЯ, ПОСТУПИВШИЕ В АДМИНИСТРАЦИЮ В РАЗРЕЗЕ ТЕРРИТОРИЙ</vt:lpstr>
      <vt:lpstr>Рейтинговый анализ тематики обращений 2014 года</vt:lpstr>
      <vt:lpstr>ПОВТОРНЫЕ ОБРАЩЕНИЯ</vt:lpstr>
      <vt:lpstr>Обращения, зарегистрированные непосредственно в управлениях сельских территорий за 2014 год (количество)</vt:lpstr>
      <vt:lpstr>ЛИЧНЫЙ ПРИЕМ ГРАЖДАН ВЫСШИМИ ДОЛЖНОСТНЫМИ ЛИЦАМИ</vt:lpstr>
      <vt:lpstr>ПРЕСС-КОНФЕРЕНЦИИ  НА ОФИЦИАЛЬНОМ САЙТЕ</vt:lpstr>
      <vt:lpstr>Презентация PowerPoint</vt:lpstr>
      <vt:lpstr>За 2014 год организовано и проведено при работе с обращениями граждан:</vt:lpstr>
      <vt:lpstr>ИСПОЛНИТЕЛЬСКАЯ ДИСЦИПЛИНА 2011-2014 гг.(в процентах) рассмотрено обращений:</vt:lpstr>
      <vt:lpstr>Спасибо за внимание!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sergey</cp:lastModifiedBy>
  <cp:revision>154</cp:revision>
  <dcterms:created xsi:type="dcterms:W3CDTF">2014-12-09T10:49:34Z</dcterms:created>
  <dcterms:modified xsi:type="dcterms:W3CDTF">2015-01-19T03:34:40Z</dcterms:modified>
</cp:coreProperties>
</file>